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sldIdLst>
    <p:sldId id="256" r:id="rId2"/>
    <p:sldId id="260" r:id="rId3"/>
    <p:sldId id="261" r:id="rId4"/>
    <p:sldId id="259" r:id="rId5"/>
    <p:sldId id="262" r:id="rId6"/>
    <p:sldId id="263" r:id="rId7"/>
    <p:sldId id="282" r:id="rId8"/>
    <p:sldId id="270" r:id="rId9"/>
    <p:sldId id="271" r:id="rId10"/>
    <p:sldId id="279" r:id="rId11"/>
    <p:sldId id="280" r:id="rId12"/>
    <p:sldId id="264" r:id="rId13"/>
    <p:sldId id="274" r:id="rId14"/>
    <p:sldId id="281" r:id="rId15"/>
    <p:sldId id="265" r:id="rId16"/>
    <p:sldId id="275" r:id="rId17"/>
    <p:sldId id="266" r:id="rId18"/>
    <p:sldId id="267" r:id="rId19"/>
  </p:sldIdLst>
  <p:sldSz cx="12192000" cy="7991475"/>
  <p:notesSz cx="6858000" cy="9144000"/>
  <p:embeddedFontLst>
    <p:embeddedFont>
      <p:font typeface="210 국민체조 L" panose="02020603020101020101" pitchFamily="18" charset="-127"/>
      <p:regular r:id="rId20"/>
    </p:embeddedFont>
    <p:embeddedFont>
      <p:font typeface="210 씨앗 B" panose="02020603020101020101" pitchFamily="18" charset="-127"/>
      <p:regular r:id="rId21"/>
    </p:embeddedFont>
    <p:embeddedFont>
      <p:font typeface="210 청춘시대OTF Regular" panose="0202050302010102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나눔고딕 ExtraBold" panose="020D0904000000000000" pitchFamily="50" charset="-127"/>
      <p:bold r:id="rId29"/>
    </p:embeddedFont>
    <p:embeddedFont>
      <p:font typeface="타이포_쌍문동 B" panose="02020803020101020101" pitchFamily="18" charset="-127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2AD"/>
    <a:srgbClr val="680C7A"/>
    <a:srgbClr val="159390"/>
    <a:srgbClr val="E5D6EA"/>
    <a:srgbClr val="A578AC"/>
    <a:srgbClr val="450750"/>
    <a:srgbClr val="49074F"/>
    <a:srgbClr val="470656"/>
    <a:srgbClr val="15708F"/>
    <a:srgbClr val="166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6" d="100"/>
          <a:sy n="126" d="100"/>
        </p:scale>
        <p:origin x="-4536" y="-2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07865"/>
            <a:ext cx="10363200" cy="2782217"/>
          </a:xfrm>
        </p:spPr>
        <p:txBody>
          <a:bodyPr anchor="b"/>
          <a:lstStyle>
            <a:lvl1pPr algn="ctr">
              <a:defRPr sz="69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97375"/>
            <a:ext cx="9144000" cy="1929423"/>
          </a:xfrm>
        </p:spPr>
        <p:txBody>
          <a:bodyPr/>
          <a:lstStyle>
            <a:lvl1pPr marL="0" indent="0" algn="ctr">
              <a:buNone/>
              <a:defRPr sz="2797"/>
            </a:lvl1pPr>
            <a:lvl2pPr marL="532775" indent="0" algn="ctr">
              <a:buNone/>
              <a:defRPr sz="2331"/>
            </a:lvl2pPr>
            <a:lvl3pPr marL="1065550" indent="0" algn="ctr">
              <a:buNone/>
              <a:defRPr sz="2098"/>
            </a:lvl3pPr>
            <a:lvl4pPr marL="1598325" indent="0" algn="ctr">
              <a:buNone/>
              <a:defRPr sz="1864"/>
            </a:lvl4pPr>
            <a:lvl5pPr marL="2131101" indent="0" algn="ctr">
              <a:buNone/>
              <a:defRPr sz="1864"/>
            </a:lvl5pPr>
            <a:lvl6pPr marL="2663876" indent="0" algn="ctr">
              <a:buNone/>
              <a:defRPr sz="1864"/>
            </a:lvl6pPr>
            <a:lvl7pPr marL="3196651" indent="0" algn="ctr">
              <a:buNone/>
              <a:defRPr sz="1864"/>
            </a:lvl7pPr>
            <a:lvl8pPr marL="3729426" indent="0" algn="ctr">
              <a:buNone/>
              <a:defRPr sz="1864"/>
            </a:lvl8pPr>
            <a:lvl9pPr marL="4262201" indent="0" algn="ctr">
              <a:buNone/>
              <a:defRPr sz="18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58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25472"/>
            <a:ext cx="2628900" cy="677240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25472"/>
            <a:ext cx="7734300" cy="677240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7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97710D6-3C2E-4EDB-803D-60EF7DA1E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4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9B648D-9C1C-4A0E-84B1-B99C86AD2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8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92321"/>
            <a:ext cx="10515600" cy="3324231"/>
          </a:xfrm>
        </p:spPr>
        <p:txBody>
          <a:bodyPr anchor="b"/>
          <a:lstStyle>
            <a:lvl1pPr>
              <a:defRPr sz="69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348001"/>
            <a:ext cx="10515600" cy="1748135"/>
          </a:xfrm>
        </p:spPr>
        <p:txBody>
          <a:bodyPr/>
          <a:lstStyle>
            <a:lvl1pPr marL="0" indent="0">
              <a:buNone/>
              <a:defRPr sz="2797">
                <a:solidFill>
                  <a:schemeClr val="tx1"/>
                </a:solidFill>
              </a:defRPr>
            </a:lvl1pPr>
            <a:lvl2pPr marL="532775" indent="0">
              <a:buNone/>
              <a:defRPr sz="2331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0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27360"/>
            <a:ext cx="5181600" cy="50705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27360"/>
            <a:ext cx="5181600" cy="50705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5474"/>
            <a:ext cx="10515600" cy="154464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59022"/>
            <a:ext cx="5157787" cy="960086"/>
          </a:xfrm>
        </p:spPr>
        <p:txBody>
          <a:bodyPr anchor="b"/>
          <a:lstStyle>
            <a:lvl1pPr marL="0" indent="0">
              <a:buNone/>
              <a:defRPr sz="2797" b="1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19108"/>
            <a:ext cx="5157787" cy="42935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59022"/>
            <a:ext cx="5183188" cy="960086"/>
          </a:xfrm>
        </p:spPr>
        <p:txBody>
          <a:bodyPr anchor="b"/>
          <a:lstStyle>
            <a:lvl1pPr marL="0" indent="0">
              <a:buNone/>
              <a:defRPr sz="2797" b="1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19108"/>
            <a:ext cx="5183188" cy="42935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90C5FF-D13D-46F6-BC57-31DD563B9F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0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3AB5D5-CFEB-45AC-B245-565875620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2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2765"/>
            <a:ext cx="3932237" cy="1864678"/>
          </a:xfrm>
        </p:spPr>
        <p:txBody>
          <a:bodyPr anchor="b"/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50626"/>
            <a:ext cx="6172200" cy="5679127"/>
          </a:xfrm>
        </p:spPr>
        <p:txBody>
          <a:bodyPr/>
          <a:lstStyle>
            <a:lvl1pPr>
              <a:defRPr sz="3729"/>
            </a:lvl1pPr>
            <a:lvl2pPr>
              <a:defRPr sz="3263"/>
            </a:lvl2pPr>
            <a:lvl3pPr>
              <a:defRPr sz="2797"/>
            </a:lvl3pPr>
            <a:lvl4pPr>
              <a:defRPr sz="2331"/>
            </a:lvl4pPr>
            <a:lvl5pPr>
              <a:defRPr sz="2331"/>
            </a:lvl5pPr>
            <a:lvl6pPr>
              <a:defRPr sz="2331"/>
            </a:lvl6pPr>
            <a:lvl7pPr>
              <a:defRPr sz="2331"/>
            </a:lvl7pPr>
            <a:lvl8pPr>
              <a:defRPr sz="2331"/>
            </a:lvl8pPr>
            <a:lvl9pPr>
              <a:defRPr sz="23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97442"/>
            <a:ext cx="3932237" cy="4441559"/>
          </a:xfrm>
        </p:spPr>
        <p:txBody>
          <a:bodyPr/>
          <a:lstStyle>
            <a:lvl1pPr marL="0" indent="0">
              <a:buNone/>
              <a:defRPr sz="1864"/>
            </a:lvl1pPr>
            <a:lvl2pPr marL="532775" indent="0">
              <a:buNone/>
              <a:defRPr sz="1631"/>
            </a:lvl2pPr>
            <a:lvl3pPr marL="1065550" indent="0">
              <a:buNone/>
              <a:defRPr sz="1398"/>
            </a:lvl3pPr>
            <a:lvl4pPr marL="1598325" indent="0">
              <a:buNone/>
              <a:defRPr sz="1165"/>
            </a:lvl4pPr>
            <a:lvl5pPr marL="2131101" indent="0">
              <a:buNone/>
              <a:defRPr sz="1165"/>
            </a:lvl5pPr>
            <a:lvl6pPr marL="2663876" indent="0">
              <a:buNone/>
              <a:defRPr sz="1165"/>
            </a:lvl6pPr>
            <a:lvl7pPr marL="3196651" indent="0">
              <a:buNone/>
              <a:defRPr sz="1165"/>
            </a:lvl7pPr>
            <a:lvl8pPr marL="3729426" indent="0">
              <a:buNone/>
              <a:defRPr sz="1165"/>
            </a:lvl8pPr>
            <a:lvl9pPr marL="4262201" indent="0">
              <a:buNone/>
              <a:defRPr sz="116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6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2765"/>
            <a:ext cx="3932237" cy="1864678"/>
          </a:xfrm>
        </p:spPr>
        <p:txBody>
          <a:bodyPr anchor="b"/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50626"/>
            <a:ext cx="6172200" cy="5679127"/>
          </a:xfrm>
        </p:spPr>
        <p:txBody>
          <a:bodyPr anchor="t"/>
          <a:lstStyle>
            <a:lvl1pPr marL="0" indent="0">
              <a:buNone/>
              <a:defRPr sz="3729"/>
            </a:lvl1pPr>
            <a:lvl2pPr marL="532775" indent="0">
              <a:buNone/>
              <a:defRPr sz="3263"/>
            </a:lvl2pPr>
            <a:lvl3pPr marL="1065550" indent="0">
              <a:buNone/>
              <a:defRPr sz="2797"/>
            </a:lvl3pPr>
            <a:lvl4pPr marL="1598325" indent="0">
              <a:buNone/>
              <a:defRPr sz="2331"/>
            </a:lvl4pPr>
            <a:lvl5pPr marL="2131101" indent="0">
              <a:buNone/>
              <a:defRPr sz="2331"/>
            </a:lvl5pPr>
            <a:lvl6pPr marL="2663876" indent="0">
              <a:buNone/>
              <a:defRPr sz="2331"/>
            </a:lvl6pPr>
            <a:lvl7pPr marL="3196651" indent="0">
              <a:buNone/>
              <a:defRPr sz="2331"/>
            </a:lvl7pPr>
            <a:lvl8pPr marL="3729426" indent="0">
              <a:buNone/>
              <a:defRPr sz="2331"/>
            </a:lvl8pPr>
            <a:lvl9pPr marL="4262201" indent="0">
              <a:buNone/>
              <a:defRPr sz="2331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97442"/>
            <a:ext cx="3932237" cy="4441559"/>
          </a:xfrm>
        </p:spPr>
        <p:txBody>
          <a:bodyPr/>
          <a:lstStyle>
            <a:lvl1pPr marL="0" indent="0">
              <a:buNone/>
              <a:defRPr sz="1864"/>
            </a:lvl1pPr>
            <a:lvl2pPr marL="532775" indent="0">
              <a:buNone/>
              <a:defRPr sz="1631"/>
            </a:lvl2pPr>
            <a:lvl3pPr marL="1065550" indent="0">
              <a:buNone/>
              <a:defRPr sz="1398"/>
            </a:lvl3pPr>
            <a:lvl4pPr marL="1598325" indent="0">
              <a:buNone/>
              <a:defRPr sz="1165"/>
            </a:lvl4pPr>
            <a:lvl5pPr marL="2131101" indent="0">
              <a:buNone/>
              <a:defRPr sz="1165"/>
            </a:lvl5pPr>
            <a:lvl6pPr marL="2663876" indent="0">
              <a:buNone/>
              <a:defRPr sz="1165"/>
            </a:lvl6pPr>
            <a:lvl7pPr marL="3196651" indent="0">
              <a:buNone/>
              <a:defRPr sz="1165"/>
            </a:lvl7pPr>
            <a:lvl8pPr marL="3729426" indent="0">
              <a:buNone/>
              <a:defRPr sz="1165"/>
            </a:lvl8pPr>
            <a:lvl9pPr marL="4262201" indent="0">
              <a:buNone/>
              <a:defRPr sz="116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6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5474"/>
            <a:ext cx="10515600" cy="1544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27360"/>
            <a:ext cx="10515600" cy="5070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06915"/>
            <a:ext cx="2743200" cy="425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A7FBC-0FF5-436B-82A4-92B8BE55877F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06915"/>
            <a:ext cx="4114800" cy="425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406915"/>
            <a:ext cx="2743200" cy="425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4" r:id="rId13"/>
  </p:sldLayoutIdLst>
  <p:txStyles>
    <p:titleStyle>
      <a:lvl1pPr algn="l" defTabSz="1065550" rtl="0" eaLnBrk="1" latinLnBrk="1" hangingPunct="1">
        <a:lnSpc>
          <a:spcPct val="90000"/>
        </a:lnSpc>
        <a:spcBef>
          <a:spcPct val="0"/>
        </a:spcBef>
        <a:buNone/>
        <a:defRPr sz="51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388" indent="-266388" algn="l" defTabSz="1065550" rtl="0" eaLnBrk="1" latinLnBrk="1" hangingPunct="1">
        <a:lnSpc>
          <a:spcPct val="90000"/>
        </a:lnSpc>
        <a:spcBef>
          <a:spcPts val="1165"/>
        </a:spcBef>
        <a:buFont typeface="Arial" panose="020B0604020202020204" pitchFamily="34" charset="0"/>
        <a:buChar char="•"/>
        <a:defRPr sz="3263" kern="1200">
          <a:solidFill>
            <a:schemeClr val="tx1"/>
          </a:solidFill>
          <a:latin typeface="+mn-lt"/>
          <a:ea typeface="+mn-ea"/>
          <a:cs typeface="+mn-cs"/>
        </a:defRPr>
      </a:lvl1pPr>
      <a:lvl2pPr marL="799163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2pPr>
      <a:lvl3pPr marL="1331938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331" kern="1200">
          <a:solidFill>
            <a:schemeClr val="tx1"/>
          </a:solidFill>
          <a:latin typeface="+mn-lt"/>
          <a:ea typeface="+mn-ea"/>
          <a:cs typeface="+mn-cs"/>
        </a:defRPr>
      </a:lvl3pPr>
      <a:lvl4pPr marL="1864713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397488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930263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463039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995814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528589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32775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65550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325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31101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663876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196651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729426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262201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hyperlink" Target="https://search.naver.com/search.naver?where=image&amp;sm=tab_jum&amp;query=%EC%9C%88%EB%8F%84%EC%9A%B010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hyperlink" Target="https://search.naver.com/search.naver?sm=tab_sug.top&amp;where=image&amp;query=%EC%9C%A0%EB%8B%88%ED%8B%B0+3d&amp;oquery=%EC%9C%A0%EB%8B%88%ED%8B%B0&amp;tqi=U6SNPspVuEhssZAgsX8ssssssw4-125478&amp;acq=%EC%9C%A0%EB%8B%88%ED%8B%B0&amp;acr=1&amp;qdt=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F0DD968-313F-4268-92CE-CF312ACBF3AE}"/>
              </a:ext>
            </a:extLst>
          </p:cNvPr>
          <p:cNvSpPr txBox="1">
            <a:spLocks/>
          </p:cNvSpPr>
          <p:nvPr/>
        </p:nvSpPr>
        <p:spPr>
          <a:xfrm>
            <a:off x="1" y="800773"/>
            <a:ext cx="12192000" cy="3978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</a:p>
          <a:p>
            <a:pPr algn="ctr"/>
            <a:br>
              <a:rPr lang="en-US" altLang="ko-KR" sz="40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</a:b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olar </a:t>
            </a: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ystem </a:t>
            </a: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tudying </a:t>
            </a:r>
            <a:r>
              <a:rPr lang="en-US" altLang="ko-KR" sz="45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(SSS)</a:t>
            </a:r>
            <a:br>
              <a:rPr lang="en-US" altLang="ko-KR" sz="5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</a:br>
            <a:r>
              <a:rPr lang="en-US" altLang="ko-KR" sz="11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</a:p>
          <a:p>
            <a:pPr algn="ctr"/>
            <a:r>
              <a:rPr lang="en-US" altLang="ko-KR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VR </a:t>
            </a:r>
            <a:r>
              <a:rPr lang="ko-KR" altLang="en-US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연동 태양계 학습 콘텐츠 </a:t>
            </a:r>
            <a:r>
              <a:rPr lang="en-US" altLang="ko-KR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『 SSS 』 </a:t>
            </a:r>
            <a:r>
              <a:rPr lang="ko-KR" altLang="en-US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중간 발표</a:t>
            </a:r>
            <a:endParaRPr lang="ko-KR" altLang="en-US" sz="28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2FE2D-C253-4602-9684-4D94183D6716}"/>
              </a:ext>
            </a:extLst>
          </p:cNvPr>
          <p:cNvSpPr txBox="1"/>
          <p:nvPr/>
        </p:nvSpPr>
        <p:spPr>
          <a:xfrm>
            <a:off x="8233064" y="6160204"/>
            <a:ext cx="39589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산학캡스톤디자인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(04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분반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조영주 교수님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endParaRPr lang="en-US" altLang="ko-KR" sz="5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화성인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20164260 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정소연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20134590 </a:t>
            </a:r>
            <a:r>
              <a:rPr lang="ko-KR" altLang="en-US" dirty="0" err="1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문종진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20134860 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이재훈</a:t>
            </a:r>
          </a:p>
        </p:txBody>
      </p:sp>
    </p:spTree>
    <p:extLst>
      <p:ext uri="{BB962C8B-B14F-4D97-AF65-F5344CB8AC3E}">
        <p14:creationId xmlns:p14="http://schemas.microsoft.com/office/powerpoint/2010/main" val="28722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6F46D-ECA7-4725-B5C5-0B574B16E0D9}"/>
              </a:ext>
            </a:extLst>
          </p:cNvPr>
          <p:cNvSpPr txBox="1"/>
          <p:nvPr/>
        </p:nvSpPr>
        <p:spPr>
          <a:xfrm>
            <a:off x="457200" y="1218628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학습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12D4-3E86-4D15-A504-F6865D0513F6}"/>
              </a:ext>
            </a:extLst>
          </p:cNvPr>
          <p:cNvSpPr txBox="1"/>
          <p:nvPr/>
        </p:nvSpPr>
        <p:spPr>
          <a:xfrm>
            <a:off x="6096000" y="2090980"/>
            <a:ext cx="54061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각 행성 또는 태양에 다가가게 되면 음성과 해당 별에 대한 학습을 할 수 있음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태양이나 행성에 대한 물리적 요소를 포함하여 추가 정보를 확인할 수 있음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학습이 끝나고는 퀴즈 게임이 진행됨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690C55-DC83-429A-8E76-71D0C4C19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1"/>
          <a:stretch/>
        </p:blipFill>
        <p:spPr>
          <a:xfrm>
            <a:off x="457200" y="1974907"/>
            <a:ext cx="5510461" cy="2714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r="5656"/>
          <a:stretch/>
        </p:blipFill>
        <p:spPr>
          <a:xfrm>
            <a:off x="462525" y="4773930"/>
            <a:ext cx="5505136" cy="2714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r="6960"/>
          <a:stretch/>
        </p:blipFill>
        <p:spPr>
          <a:xfrm>
            <a:off x="6096000" y="4773930"/>
            <a:ext cx="5291530" cy="27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9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6F46D-ECA7-4725-B5C5-0B574B16E0D9}"/>
              </a:ext>
            </a:extLst>
          </p:cNvPr>
          <p:cNvSpPr txBox="1"/>
          <p:nvPr/>
        </p:nvSpPr>
        <p:spPr>
          <a:xfrm>
            <a:off x="457200" y="1218628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3) </a:t>
            </a:r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복습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12D4-3E86-4D15-A504-F6865D0513F6}"/>
              </a:ext>
            </a:extLst>
          </p:cNvPr>
          <p:cNvSpPr txBox="1"/>
          <p:nvPr/>
        </p:nvSpPr>
        <p:spPr>
          <a:xfrm>
            <a:off x="6096000" y="2090980"/>
            <a:ext cx="5406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태양계에 대한 학습을 진행 한 후 마지막으로 복습할 수 있는 게임 진행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퀴즈와 선택지가 주어지고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유성이 날라오며 유성이 날아오는 동안 퀴즈에 대한 답을 맞추면 유성이 폭파되고 그렇지 않으면 비행선이 공격당함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</p:txBody>
      </p:sp>
      <p:pic>
        <p:nvPicPr>
          <p:cNvPr id="9" name="_x450158096" descr="EMB00003bb405f9">
            <a:extLst>
              <a:ext uri="{FF2B5EF4-FFF2-40B4-BE49-F238E27FC236}">
                <a16:creationId xmlns:a16="http://schemas.microsoft.com/office/drawing/2014/main" id="{243D60EA-75EF-4D2C-84C5-6A3DC863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974907"/>
            <a:ext cx="5510461" cy="27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DD4AA9-2B3F-4AE5-AAA5-CBE050348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4792469"/>
            <a:ext cx="5510461" cy="26649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02D9C4-55F8-49BC-9690-E4F6EA7E8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792469"/>
            <a:ext cx="5510461" cy="26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시연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영상</a:t>
            </a:r>
          </a:p>
        </p:txBody>
      </p:sp>
    </p:spTree>
    <p:extLst>
      <p:ext uri="{BB962C8B-B14F-4D97-AF65-F5344CB8AC3E}">
        <p14:creationId xmlns:p14="http://schemas.microsoft.com/office/powerpoint/2010/main" val="267031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 영상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KakaoTalk_Video_20190430_1259_44_9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1884670"/>
            <a:ext cx="11468100" cy="5278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오프닝 영상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9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 영상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Quiz</a:t>
            </a:r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 게임 영상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pic>
        <p:nvPicPr>
          <p:cNvPr id="9" name="KakaoTalk_Video_20190430_1259_27_788">
            <a:hlinkClick r:id="" action="ppaction://media"/>
            <a:extLst>
              <a:ext uri="{FF2B5EF4-FFF2-40B4-BE49-F238E27FC236}">
                <a16:creationId xmlns:a16="http://schemas.microsoft.com/office/drawing/2014/main" id="{A9DAEFF9-1E91-4903-A169-21D1D6A7B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950" y="1884670"/>
            <a:ext cx="11468100" cy="52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보완 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및</a:t>
            </a: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</a:t>
            </a:r>
            <a:r>
              <a:rPr lang="en-US" altLang="ko-KR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Q&amp;A</a:t>
            </a:r>
            <a:endParaRPr lang="ko-KR" altLang="en-US" sz="5500" cap="all" dirty="0">
              <a:ln w="3175" cmpd="sng">
                <a:noFill/>
              </a:ln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329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04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보완 및 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Q&amp;A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FF0E7-E059-466E-9037-4BFAF47D1616}"/>
              </a:ext>
            </a:extLst>
          </p:cNvPr>
          <p:cNvSpPr txBox="1"/>
          <p:nvPr/>
        </p:nvSpPr>
        <p:spPr>
          <a:xfrm>
            <a:off x="631372" y="1371600"/>
            <a:ext cx="437581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사운드 추가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학습 스테이지에서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각 행성에 대한 설명 사운드를 녹음하여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텍스트 설명에 추가할 예정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endParaRPr lang="en-US" altLang="ko-KR" sz="16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오브젝트 수정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메인 스테이지의 세 가지 오브젝트 각 스테이지의 특성에 맞게 변경 예정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endParaRPr lang="en-US" altLang="ko-KR" sz="16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3) VR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연동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스테이지 및 오브젝트 구현 완료 후 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VR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로 연동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UI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및 관련 함수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수정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4)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기타 보완 사항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200" b="1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씬을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 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VR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로 옮겨서 보게 되면서 생기는 부자연스러운 현상들에 대한 수정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4B6D2-2CFC-4394-AFAF-BE13364C368B}"/>
              </a:ext>
            </a:extLst>
          </p:cNvPr>
          <p:cNvSpPr/>
          <p:nvPr/>
        </p:nvSpPr>
        <p:spPr>
          <a:xfrm>
            <a:off x="5140225" y="4078733"/>
            <a:ext cx="2939143" cy="2424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/>
              <a:t>?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9D1EAF-5537-42F0-9889-5AA86E0B9CC2}"/>
              </a:ext>
            </a:extLst>
          </p:cNvPr>
          <p:cNvSpPr/>
          <p:nvPr/>
        </p:nvSpPr>
        <p:spPr>
          <a:xfrm>
            <a:off x="8524721" y="2945746"/>
            <a:ext cx="2939143" cy="24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VR</a:t>
            </a:r>
            <a:endParaRPr lang="ko-KR" altLang="en-US" dirty="0"/>
          </a:p>
        </p:txBody>
      </p:sp>
      <p:sp>
        <p:nvSpPr>
          <p:cNvPr id="4" name="실행 단추: 소리 3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>
            <a:off x="5551467" y="1780674"/>
            <a:ext cx="2331623" cy="1713297"/>
          </a:xfrm>
          <a:prstGeom prst="actionButtonSou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20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4351700-A715-4075-A254-0A6AFEBD182A}"/>
              </a:ext>
            </a:extLst>
          </p:cNvPr>
          <p:cNvSpPr txBox="1">
            <a:spLocks/>
          </p:cNvSpPr>
          <p:nvPr/>
        </p:nvSpPr>
        <p:spPr>
          <a:xfrm>
            <a:off x="3908916" y="3271742"/>
            <a:ext cx="4374167" cy="14479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1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</a:t>
            </a:r>
            <a:r>
              <a:rPr lang="en-US" altLang="ko-KR" sz="71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&amp;</a:t>
            </a:r>
            <a:r>
              <a:rPr lang="en-US" altLang="ko-KR" sz="71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A</a:t>
            </a:r>
            <a:endParaRPr lang="ko-KR" altLang="en-US" sz="7100" dirty="0">
              <a:solidFill>
                <a:srgbClr val="680C7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86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4351700-A715-4075-A254-0A6AFEBD182A}"/>
              </a:ext>
            </a:extLst>
          </p:cNvPr>
          <p:cNvSpPr txBox="1">
            <a:spLocks/>
          </p:cNvSpPr>
          <p:nvPr/>
        </p:nvSpPr>
        <p:spPr>
          <a:xfrm>
            <a:off x="3908916" y="2708793"/>
            <a:ext cx="4374167" cy="2573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1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The</a:t>
            </a:r>
          </a:p>
          <a:p>
            <a:pPr algn="ctr"/>
            <a:r>
              <a:rPr lang="en-US" altLang="ko-KR" sz="71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End</a:t>
            </a:r>
            <a:endParaRPr lang="ko-KR" altLang="en-US" sz="7100" dirty="0">
              <a:solidFill>
                <a:srgbClr val="680C7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7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A87D17-BAA0-4ECA-8A6E-D34CFB29A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76" y="1345132"/>
            <a:ext cx="512849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lv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6000" b="1" spc="-150" baseline="0">
                <a:ln>
                  <a:prstDash val="solid"/>
                </a:ln>
                <a:solidFill>
                  <a:srgbClr val="E82F8A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 sz="50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CONTENT</a:t>
            </a:r>
            <a:r>
              <a:rPr lang="en-US" altLang="ko-KR" sz="5000" dirty="0">
                <a:solidFill>
                  <a:schemeClr val="tx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B5661-C529-444D-B7C1-06C1A2604EC2}"/>
              </a:ext>
            </a:extLst>
          </p:cNvPr>
          <p:cNvSpPr txBox="1"/>
          <p:nvPr/>
        </p:nvSpPr>
        <p:spPr>
          <a:xfrm>
            <a:off x="1121229" y="2510134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1DFB8-7AAB-47AF-A7A4-DFEAFA404B98}"/>
              </a:ext>
            </a:extLst>
          </p:cNvPr>
          <p:cNvSpPr txBox="1"/>
          <p:nvPr/>
        </p:nvSpPr>
        <p:spPr>
          <a:xfrm>
            <a:off x="1905000" y="2510134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6B736-AB04-468A-A739-969F52BE84FC}"/>
              </a:ext>
            </a:extLst>
          </p:cNvPr>
          <p:cNvSpPr txBox="1"/>
          <p:nvPr/>
        </p:nvSpPr>
        <p:spPr>
          <a:xfrm>
            <a:off x="1121229" y="2971799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1554A-961E-4883-991A-096AFF02C756}"/>
              </a:ext>
            </a:extLst>
          </p:cNvPr>
          <p:cNvSpPr txBox="1"/>
          <p:nvPr/>
        </p:nvSpPr>
        <p:spPr>
          <a:xfrm>
            <a:off x="1905000" y="2971799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6DFB4F-7EA0-4B07-92B6-BB0F860FB018}"/>
              </a:ext>
            </a:extLst>
          </p:cNvPr>
          <p:cNvSpPr txBox="1"/>
          <p:nvPr/>
        </p:nvSpPr>
        <p:spPr>
          <a:xfrm>
            <a:off x="1121229" y="3433464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D94F2-CDF9-4EFE-8BFF-3F7F8D9D83CB}"/>
              </a:ext>
            </a:extLst>
          </p:cNvPr>
          <p:cNvSpPr txBox="1"/>
          <p:nvPr/>
        </p:nvSpPr>
        <p:spPr>
          <a:xfrm>
            <a:off x="1905000" y="3433464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영상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818BB-F2D6-4983-B3E8-78D4FCFFDBD9}"/>
              </a:ext>
            </a:extLst>
          </p:cNvPr>
          <p:cNvSpPr txBox="1"/>
          <p:nvPr/>
        </p:nvSpPr>
        <p:spPr>
          <a:xfrm>
            <a:off x="1121229" y="3925907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04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88593-6104-4C80-98EF-22B198B4716B}"/>
              </a:ext>
            </a:extLst>
          </p:cNvPr>
          <p:cNvSpPr txBox="1"/>
          <p:nvPr/>
        </p:nvSpPr>
        <p:spPr>
          <a:xfrm>
            <a:off x="1905000" y="3925907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보완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및</a:t>
            </a:r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Q&amp;A</a:t>
            </a:r>
            <a:endParaRPr lang="ko-KR" altLang="en-US" sz="2400" b="1" dirty="0">
              <a:solidFill>
                <a:srgbClr val="680C7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12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프로젝트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60367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708F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 소개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E8FC2-A4EB-4B49-A68B-DCEFD39FA6DF}"/>
              </a:ext>
            </a:extLst>
          </p:cNvPr>
          <p:cNvSpPr txBox="1"/>
          <p:nvPr/>
        </p:nvSpPr>
        <p:spPr>
          <a:xfrm>
            <a:off x="424297" y="2869950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운영 체제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5" name="Picture 3" descr="윈도우 10 패치의 게임 성능 저하 이슈 대응 버전 공개 | 포스트">
            <a:hlinkClick r:id="rId2" tooltip="윈도우 10 패치의 게임 성능 저하 이슈 대응 버전 공개 | 포스트"/>
            <a:extLst>
              <a:ext uri="{FF2B5EF4-FFF2-40B4-BE49-F238E27FC236}">
                <a16:creationId xmlns:a16="http://schemas.microsoft.com/office/drawing/2014/main" id="{46042DCA-57EC-4C0C-A8DF-7E396296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65" y="3416022"/>
            <a:ext cx="2632530" cy="15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930E3-0B40-4DA4-9CB2-5148847693BF}"/>
              </a:ext>
            </a:extLst>
          </p:cNvPr>
          <p:cNvSpPr txBox="1"/>
          <p:nvPr/>
        </p:nvSpPr>
        <p:spPr>
          <a:xfrm>
            <a:off x="3240295" y="2830511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구현 툴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7" name="Picture 5" descr="[유니티 강좌] 유니티란? (유니티 소개, Unity란?, Unity3D란? Unity 3D 소개, 유니티3D 란?) | 블로그">
            <a:hlinkClick r:id="rId4" tooltip="[유니티 강좌] 유니티란? (유니티 소개, Unity란?, Unity3D란? Unity 3D 소개, 유니티3D 란?) | 블로그"/>
            <a:extLst>
              <a:ext uri="{FF2B5EF4-FFF2-40B4-BE49-F238E27FC236}">
                <a16:creationId xmlns:a16="http://schemas.microsoft.com/office/drawing/2014/main" id="{1F0B0E88-CF59-455A-A67A-7D46F8FA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06" y="3416023"/>
            <a:ext cx="2631600" cy="1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lender logoì ëí ì´ë¯¸ì§ ê²ìê²°ê³¼">
            <a:extLst>
              <a:ext uri="{FF2B5EF4-FFF2-40B4-BE49-F238E27FC236}">
                <a16:creationId xmlns:a16="http://schemas.microsoft.com/office/drawing/2014/main" id="{B3CEC32F-6309-4CBC-9F71-D5D2242D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17" y="3416023"/>
            <a:ext cx="2631600" cy="1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C9E65-AB48-4A6D-8DE6-C247320FC1D4}"/>
              </a:ext>
            </a:extLst>
          </p:cNvPr>
          <p:cNvSpPr txBox="1"/>
          <p:nvPr/>
        </p:nvSpPr>
        <p:spPr>
          <a:xfrm>
            <a:off x="8772460" y="2869950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사용 기기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11CA14-A56A-4E31-9027-3E633E7F9B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960" t="29552" r="24792" b="21559"/>
          <a:stretch/>
        </p:blipFill>
        <p:spPr>
          <a:xfrm>
            <a:off x="8955928" y="3416022"/>
            <a:ext cx="2631600" cy="15766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B7DC8-7F73-43F9-9260-2A5C1DBC8F7A}"/>
              </a:ext>
            </a:extLst>
          </p:cNvPr>
          <p:cNvSpPr/>
          <p:nvPr/>
        </p:nvSpPr>
        <p:spPr>
          <a:xfrm>
            <a:off x="3305345" y="5077071"/>
            <a:ext cx="2808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1600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Unity</a:t>
            </a:r>
            <a:r>
              <a:rPr lang="ko-KR" altLang="en-US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2018.2.5f1 (64-bit)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1756DA-B43A-41E1-B34F-88206C4E0315}"/>
              </a:ext>
            </a:extLst>
          </p:cNvPr>
          <p:cNvSpPr/>
          <p:nvPr/>
        </p:nvSpPr>
        <p:spPr>
          <a:xfrm>
            <a:off x="1145554" y="5063499"/>
            <a:ext cx="1404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Windows</a:t>
            </a:r>
            <a:r>
              <a:rPr lang="ko-KR" altLang="en-US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10</a:t>
            </a:r>
            <a:endParaRPr lang="ko-KR" altLang="en-US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765C1F-7500-41DE-9A85-E61C5A92D4F0}"/>
              </a:ext>
            </a:extLst>
          </p:cNvPr>
          <p:cNvSpPr/>
          <p:nvPr/>
        </p:nvSpPr>
        <p:spPr>
          <a:xfrm>
            <a:off x="6973416" y="5063499"/>
            <a:ext cx="1104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Blender </a:t>
            </a:r>
            <a:endParaRPr lang="ko-KR" altLang="en-US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5CA89-0AB2-44B2-B43E-36FFF2A3364F}"/>
              </a:ext>
            </a:extLst>
          </p:cNvPr>
          <p:cNvSpPr/>
          <p:nvPr/>
        </p:nvSpPr>
        <p:spPr>
          <a:xfrm>
            <a:off x="9685670" y="5063498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HTC VIVE</a:t>
            </a:r>
            <a:endParaRPr lang="ko-KR" altLang="en-US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1F64B-F69D-406C-BF8A-80A490E9A432}"/>
              </a:ext>
            </a:extLst>
          </p:cNvPr>
          <p:cNvSpPr txBox="1"/>
          <p:nvPr/>
        </p:nvSpPr>
        <p:spPr>
          <a:xfrm>
            <a:off x="424297" y="1236091"/>
            <a:ext cx="254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프로젝트 소개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B05D9-8784-404D-8391-93C56134939F}"/>
              </a:ext>
            </a:extLst>
          </p:cNvPr>
          <p:cNvSpPr txBox="1"/>
          <p:nvPr/>
        </p:nvSpPr>
        <p:spPr>
          <a:xfrm>
            <a:off x="557954" y="1782167"/>
            <a:ext cx="109295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Solar</a:t>
            </a:r>
            <a:r>
              <a:rPr lang="ko-KR" altLang="en-US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System</a:t>
            </a:r>
            <a:r>
              <a:rPr lang="ko-KR" altLang="en-US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Studying : </a:t>
            </a:r>
            <a:r>
              <a:rPr lang="ko-KR" altLang="en-US" sz="2300" b="1" dirty="0">
                <a:solidFill>
                  <a:srgbClr val="15939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콘텐츠</a:t>
            </a:r>
            <a:endParaRPr lang="en-US" altLang="ko-KR" sz="2300" b="1" dirty="0">
              <a:solidFill>
                <a:srgbClr val="15939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23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 소개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793A15-3F1D-4125-925C-2D3C7EAF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5" y="1288228"/>
            <a:ext cx="3462270" cy="29230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C454FC-FF38-402F-856C-EEDEB79351AB}"/>
              </a:ext>
            </a:extLst>
          </p:cNvPr>
          <p:cNvSpPr/>
          <p:nvPr/>
        </p:nvSpPr>
        <p:spPr>
          <a:xfrm>
            <a:off x="1022644" y="4444380"/>
            <a:ext cx="2854574" cy="889391"/>
          </a:xfrm>
          <a:prstGeom prst="rect">
            <a:avLst/>
          </a:prstGeom>
          <a:solidFill>
            <a:srgbClr val="680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ko-KR" altLang="en-US" sz="23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정소연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(20164260)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프로그램 개발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322EADF-839B-4564-A289-1DFB855A52A7}"/>
              </a:ext>
            </a:extLst>
          </p:cNvPr>
          <p:cNvSpPr/>
          <p:nvPr/>
        </p:nvSpPr>
        <p:spPr>
          <a:xfrm>
            <a:off x="511015" y="4377447"/>
            <a:ext cx="1023258" cy="10232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61985E-FEF9-4493-BAD0-9331C617B8ED}"/>
              </a:ext>
            </a:extLst>
          </p:cNvPr>
          <p:cNvSpPr/>
          <p:nvPr/>
        </p:nvSpPr>
        <p:spPr>
          <a:xfrm>
            <a:off x="1022644" y="5501105"/>
            <a:ext cx="2854574" cy="889391"/>
          </a:xfrm>
          <a:prstGeom prst="rect">
            <a:avLst/>
          </a:prstGeom>
          <a:solidFill>
            <a:srgbClr val="680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b="1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문종진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(20134590)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프로그램 개발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22B95B-F01F-45F0-ADB2-BED625C1BCC0}"/>
              </a:ext>
            </a:extLst>
          </p:cNvPr>
          <p:cNvSpPr/>
          <p:nvPr/>
        </p:nvSpPr>
        <p:spPr>
          <a:xfrm>
            <a:off x="511015" y="5434172"/>
            <a:ext cx="1023258" cy="10232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F1F513-1AD0-4893-8196-A785576BA9D4}"/>
              </a:ext>
            </a:extLst>
          </p:cNvPr>
          <p:cNvSpPr/>
          <p:nvPr/>
        </p:nvSpPr>
        <p:spPr>
          <a:xfrm>
            <a:off x="1022644" y="6557829"/>
            <a:ext cx="2854574" cy="889391"/>
          </a:xfrm>
          <a:prstGeom prst="rect">
            <a:avLst/>
          </a:prstGeom>
          <a:solidFill>
            <a:srgbClr val="680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이재훈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(20134860)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발표 및 조사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B5130E8-7144-4597-823C-908467BC0BA8}"/>
              </a:ext>
            </a:extLst>
          </p:cNvPr>
          <p:cNvSpPr/>
          <p:nvPr/>
        </p:nvSpPr>
        <p:spPr>
          <a:xfrm>
            <a:off x="511015" y="6490896"/>
            <a:ext cx="1023258" cy="10232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85B5D6-30BE-467C-BC27-1332EC9A8E8D}"/>
              </a:ext>
            </a:extLst>
          </p:cNvPr>
          <p:cNvSpPr txBox="1"/>
          <p:nvPr/>
        </p:nvSpPr>
        <p:spPr>
          <a:xfrm>
            <a:off x="4301802" y="1240625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개발 일정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3B3A153-EB40-45D9-BBCE-A110F9615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35113"/>
              </p:ext>
            </p:extLst>
          </p:nvPr>
        </p:nvGraphicFramePr>
        <p:xfrm>
          <a:off x="4508632" y="1897886"/>
          <a:ext cx="6672165" cy="5048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3948">
                  <a:extLst>
                    <a:ext uri="{9D8B030D-6E8A-4147-A177-3AD203B41FA5}">
                      <a16:colId xmlns:a16="http://schemas.microsoft.com/office/drawing/2014/main" val="304634650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1683168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48201998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4196368316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113186345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56882526"/>
                    </a:ext>
                  </a:extLst>
                </a:gridCol>
                <a:gridCol w="332083">
                  <a:extLst>
                    <a:ext uri="{9D8B030D-6E8A-4147-A177-3AD203B41FA5}">
                      <a16:colId xmlns:a16="http://schemas.microsoft.com/office/drawing/2014/main" val="311009291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413996523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46124973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502902651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673267484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0837688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922227769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00505481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574094956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058604238"/>
                    </a:ext>
                  </a:extLst>
                </a:gridCol>
              </a:tblGrid>
              <a:tr h="52032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165558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주제</a:t>
                      </a:r>
                      <a:endParaRPr lang="en-US" altLang="ko-KR" sz="2100" b="0" dirty="0">
                        <a:solidFill>
                          <a:schemeClr val="tx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선정</a:t>
                      </a: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04950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맵</a:t>
                      </a:r>
                      <a:endParaRPr lang="en-US" altLang="ko-KR" sz="2100" b="0" dirty="0">
                        <a:solidFill>
                          <a:schemeClr val="tx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구현</a:t>
                      </a: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697902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함수</a:t>
                      </a:r>
                      <a:endParaRPr lang="en-US" altLang="ko-KR" sz="2100" b="0" dirty="0">
                        <a:solidFill>
                          <a:schemeClr val="tx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작성</a:t>
                      </a: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08140"/>
                  </a:ext>
                </a:extLst>
              </a:tr>
              <a:tr h="520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UI</a:t>
                      </a: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설계</a:t>
                      </a: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030580"/>
                  </a:ext>
                </a:extLst>
              </a:tr>
              <a:tr h="295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VR</a:t>
                      </a: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공부</a:t>
                      </a: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43353"/>
                  </a:ext>
                </a:extLst>
              </a:tr>
              <a:tr h="295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보완</a:t>
                      </a: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95636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9F8BCC-F454-4032-B981-C89C30947112}"/>
              </a:ext>
            </a:extLst>
          </p:cNvPr>
          <p:cNvSpPr/>
          <p:nvPr/>
        </p:nvSpPr>
        <p:spPr>
          <a:xfrm>
            <a:off x="5215994" y="2619002"/>
            <a:ext cx="1213682" cy="397760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B8D89-6A90-4BD3-A0B5-2103EA198922}"/>
              </a:ext>
            </a:extLst>
          </p:cNvPr>
          <p:cNvSpPr/>
          <p:nvPr/>
        </p:nvSpPr>
        <p:spPr>
          <a:xfrm>
            <a:off x="6429676" y="3567068"/>
            <a:ext cx="2348565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C71E70-F1A3-4A2E-A6EC-2798AB23BDF3}"/>
              </a:ext>
            </a:extLst>
          </p:cNvPr>
          <p:cNvSpPr/>
          <p:nvPr/>
        </p:nvSpPr>
        <p:spPr>
          <a:xfrm>
            <a:off x="6436032" y="4466293"/>
            <a:ext cx="1937947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869848-9387-448B-A455-4F1EA60FCB1C}"/>
              </a:ext>
            </a:extLst>
          </p:cNvPr>
          <p:cNvSpPr/>
          <p:nvPr/>
        </p:nvSpPr>
        <p:spPr>
          <a:xfrm>
            <a:off x="7969718" y="5239275"/>
            <a:ext cx="808522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3D4A9B-36FF-48E5-8D5C-B052397BFE60}"/>
              </a:ext>
            </a:extLst>
          </p:cNvPr>
          <p:cNvSpPr/>
          <p:nvPr/>
        </p:nvSpPr>
        <p:spPr>
          <a:xfrm>
            <a:off x="8380035" y="5983378"/>
            <a:ext cx="1980000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921AF5AC-C64B-495C-AF1C-004870C3FD58}"/>
              </a:ext>
            </a:extLst>
          </p:cNvPr>
          <p:cNvSpPr txBox="1">
            <a:spLocks/>
          </p:cNvSpPr>
          <p:nvPr/>
        </p:nvSpPr>
        <p:spPr>
          <a:xfrm>
            <a:off x="8046005" y="1210825"/>
            <a:ext cx="3757504" cy="68706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5400" dirty="0">
              <a:solidFill>
                <a:srgbClr val="FF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3D4A9B-36FF-48E5-8D5C-B052397BFE60}"/>
              </a:ext>
            </a:extLst>
          </p:cNvPr>
          <p:cNvSpPr/>
          <p:nvPr/>
        </p:nvSpPr>
        <p:spPr>
          <a:xfrm>
            <a:off x="7570268" y="6539098"/>
            <a:ext cx="3599087" cy="407347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3D4A9B-36FF-48E5-8D5C-B052397BFE60}"/>
              </a:ext>
            </a:extLst>
          </p:cNvPr>
          <p:cNvSpPr/>
          <p:nvPr/>
        </p:nvSpPr>
        <p:spPr>
          <a:xfrm>
            <a:off x="5627510" y="6557829"/>
            <a:ext cx="375385" cy="388616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1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스테이지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424314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0F589-62F9-4DD5-B39E-3D6BB54A5065}"/>
              </a:ext>
            </a:extLst>
          </p:cNvPr>
          <p:cNvSpPr txBox="1"/>
          <p:nvPr/>
        </p:nvSpPr>
        <p:spPr>
          <a:xfrm>
            <a:off x="282783" y="1066226"/>
            <a:ext cx="10929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Solar</a:t>
            </a:r>
            <a:r>
              <a:rPr lang="ko-KR" altLang="en-US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System</a:t>
            </a:r>
            <a:r>
              <a:rPr lang="ko-KR" altLang="en-US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Studying : </a:t>
            </a:r>
            <a:r>
              <a:rPr lang="ko-KR" altLang="en-US" sz="2700" b="1" dirty="0">
                <a:solidFill>
                  <a:srgbClr val="15939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콘텐츠</a:t>
            </a:r>
            <a:endParaRPr lang="en-US" altLang="ko-KR" sz="2700" b="1" dirty="0">
              <a:solidFill>
                <a:srgbClr val="15939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AAFD7-A5E3-4146-B3A7-E4168F7EE2F9}"/>
              </a:ext>
            </a:extLst>
          </p:cNvPr>
          <p:cNvSpPr txBox="1"/>
          <p:nvPr/>
        </p:nvSpPr>
        <p:spPr>
          <a:xfrm>
            <a:off x="8489268" y="1673857"/>
            <a:ext cx="34199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내행성과 외행성으로 나누어 각 행성들의 동적인 움직임 관찰</a:t>
            </a: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67719-AC9C-4F9F-96F1-B2AD8107E154}"/>
              </a:ext>
            </a:extLst>
          </p:cNvPr>
          <p:cNvSpPr txBox="1"/>
          <p:nvPr/>
        </p:nvSpPr>
        <p:spPr>
          <a:xfrm>
            <a:off x="8489268" y="3496025"/>
            <a:ext cx="34199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학습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태양과 태양계 행성들 사이를 돌아다니며 시각적</a:t>
            </a:r>
            <a:r>
              <a:rPr lang="en-US" altLang="ko-KR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청각적 설명을 통해 공부</a:t>
            </a: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BEA94-44F6-4F39-B66F-E91E9C0089A3}"/>
              </a:ext>
            </a:extLst>
          </p:cNvPr>
          <p:cNvSpPr txBox="1"/>
          <p:nvPr/>
        </p:nvSpPr>
        <p:spPr>
          <a:xfrm>
            <a:off x="8489268" y="5515980"/>
            <a:ext cx="34199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ko-KR" altLang="en-US" sz="24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복습</a:t>
            </a:r>
            <a:endParaRPr lang="en-US" altLang="ko-KR" sz="24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날아오는 </a:t>
            </a:r>
            <a:r>
              <a:rPr lang="ko-KR" altLang="en-US" sz="24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유성에게서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지구를 지켜야 함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학습을 통하여 배운 내용을 게임을 통해 상기</a:t>
            </a:r>
            <a:endParaRPr lang="en-US" altLang="ko-KR" sz="2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68" y="5582382"/>
            <a:ext cx="2976652" cy="167436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68" y="1703879"/>
            <a:ext cx="2996280" cy="1680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"/>
          <a:stretch/>
        </p:blipFill>
        <p:spPr>
          <a:xfrm>
            <a:off x="5290068" y="3653226"/>
            <a:ext cx="2976652" cy="16604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406E28-0E29-4D92-BCDD-F68B76CA20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93" y="3661577"/>
            <a:ext cx="1578429" cy="1578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B8CD89-3226-4A0C-8C32-29F30A1DF2A0}"/>
              </a:ext>
            </a:extLst>
          </p:cNvPr>
          <p:cNvSpPr txBox="1"/>
          <p:nvPr/>
        </p:nvSpPr>
        <p:spPr>
          <a:xfrm>
            <a:off x="786822" y="3271295"/>
            <a:ext cx="10758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오프닝</a:t>
            </a:r>
            <a:endParaRPr lang="en-US" altLang="ko-KR" sz="21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21B37B-2119-45F4-ADA2-5E404E7B101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65" y="3702588"/>
            <a:ext cx="1578429" cy="15784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393BD0-ACD8-4EEE-ACC9-7114793F4EAB}"/>
              </a:ext>
            </a:extLst>
          </p:cNvPr>
          <p:cNvSpPr txBox="1"/>
          <p:nvPr/>
        </p:nvSpPr>
        <p:spPr>
          <a:xfrm>
            <a:off x="2515139" y="2982530"/>
            <a:ext cx="1075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메인 </a:t>
            </a:r>
            <a:endParaRPr lang="en-US" altLang="ko-KR" sz="21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algn="ctr"/>
            <a:r>
              <a:rPr lang="ko-KR" altLang="en-US" sz="21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스테이지</a:t>
            </a:r>
            <a:endParaRPr lang="en-US" altLang="ko-KR" sz="21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5CA25A-F9CB-4432-B1A0-15F45C3AE8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83322" y="4450792"/>
            <a:ext cx="275143" cy="0"/>
          </a:xfrm>
          <a:prstGeom prst="straightConnector1">
            <a:avLst/>
          </a:prstGeom>
          <a:ln w="57150">
            <a:solidFill>
              <a:srgbClr val="19B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A4C4C58-59B3-407F-B711-3336A98AD817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3836894" y="2544200"/>
            <a:ext cx="1453174" cy="1947603"/>
          </a:xfrm>
          <a:prstGeom prst="straightConnector1">
            <a:avLst/>
          </a:prstGeom>
          <a:ln w="57150">
            <a:solidFill>
              <a:srgbClr val="19B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098E7FF-B344-4BD9-82F0-C36C4E9B23E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3836894" y="4491803"/>
            <a:ext cx="1453174" cy="1927763"/>
          </a:xfrm>
          <a:prstGeom prst="straightConnector1">
            <a:avLst/>
          </a:prstGeom>
          <a:ln w="57150">
            <a:solidFill>
              <a:srgbClr val="19B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6AD30B-6EEB-4ACD-A1ED-D1F454AAB675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 flipV="1">
            <a:off x="3836894" y="4483451"/>
            <a:ext cx="1453174" cy="8352"/>
          </a:xfrm>
          <a:prstGeom prst="straightConnector1">
            <a:avLst/>
          </a:prstGeom>
          <a:ln w="57150">
            <a:solidFill>
              <a:srgbClr val="19B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82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2821B5-46C0-41CA-99A6-D2A0D6338596}"/>
              </a:ext>
            </a:extLst>
          </p:cNvPr>
          <p:cNvSpPr txBox="1"/>
          <p:nvPr/>
        </p:nvSpPr>
        <p:spPr>
          <a:xfrm>
            <a:off x="538480" y="1675347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오프닝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4B098-F7CB-4935-8E5D-6A10139C47FC}"/>
              </a:ext>
            </a:extLst>
          </p:cNvPr>
          <p:cNvSpPr txBox="1"/>
          <p:nvPr/>
        </p:nvSpPr>
        <p:spPr>
          <a:xfrm>
            <a:off x="6177280" y="1675347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메인 스테이지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0409"/>
            <a:ext cx="4536434" cy="25420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9107" t="18471" r="15209" b="18471"/>
          <a:stretch/>
        </p:blipFill>
        <p:spPr>
          <a:xfrm>
            <a:off x="538480" y="2350409"/>
            <a:ext cx="4707390" cy="2542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2821B5-46C0-41CA-99A6-D2A0D6338596}"/>
              </a:ext>
            </a:extLst>
          </p:cNvPr>
          <p:cNvSpPr txBox="1"/>
          <p:nvPr/>
        </p:nvSpPr>
        <p:spPr>
          <a:xfrm>
            <a:off x="6096000" y="5251538"/>
            <a:ext cx="37231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1. 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 움직임 관찰</a:t>
            </a:r>
            <a:endParaRPr lang="en-US" altLang="ko-KR" sz="2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2. 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학습</a:t>
            </a:r>
            <a:endParaRPr lang="en-US" altLang="ko-KR" sz="2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3. 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복습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(Quiz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게임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8332B-E027-4A8C-AB73-03AE8A7C53B5}"/>
              </a:ext>
            </a:extLst>
          </p:cNvPr>
          <p:cNvSpPr txBox="1"/>
          <p:nvPr/>
        </p:nvSpPr>
        <p:spPr>
          <a:xfrm>
            <a:off x="538479" y="5251538"/>
            <a:ext cx="470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팀 명 </a:t>
            </a:r>
            <a:r>
              <a:rPr lang="en-US" altLang="ko-KR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“</a:t>
            </a:r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화성인</a:t>
            </a:r>
            <a:r>
              <a:rPr lang="en-US" altLang="ko-KR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” </a:t>
            </a:r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로고 등장 후</a:t>
            </a:r>
            <a:r>
              <a:rPr lang="en-US" altLang="ko-KR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</a:p>
          <a:p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콘텐츠 명 </a:t>
            </a:r>
            <a:r>
              <a:rPr lang="en-US" altLang="ko-KR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“Solar System Studying”</a:t>
            </a:r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등장</a:t>
            </a:r>
            <a:endParaRPr lang="en-US" altLang="ko-KR" sz="22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76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6F46D-ECA7-4725-B5C5-0B574B16E0D9}"/>
              </a:ext>
            </a:extLst>
          </p:cNvPr>
          <p:cNvSpPr txBox="1"/>
          <p:nvPr/>
        </p:nvSpPr>
        <p:spPr>
          <a:xfrm>
            <a:off x="457200" y="1218628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행성의 움직임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12D4-3E86-4D15-A504-F6865D0513F6}"/>
              </a:ext>
            </a:extLst>
          </p:cNvPr>
          <p:cNvSpPr txBox="1"/>
          <p:nvPr/>
        </p:nvSpPr>
        <p:spPr>
          <a:xfrm>
            <a:off x="6096000" y="2090980"/>
            <a:ext cx="54061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태양과 태양계에 속한 행성들의 움직임 관찰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태양과 태양계의 행성들의 외형 관찰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태양을 중심으로 회전하는 행성들의 공전과 자전을 확인할 수 있음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73930"/>
            <a:ext cx="5510463" cy="26861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4907"/>
            <a:ext cx="5510461" cy="2714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73930"/>
            <a:ext cx="5510461" cy="26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18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439</Words>
  <Application>Microsoft Office PowerPoint</Application>
  <PresentationFormat>사용자 지정</PresentationFormat>
  <Paragraphs>130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210 청춘시대OTF Regular</vt:lpstr>
      <vt:lpstr>Calibri Light</vt:lpstr>
      <vt:lpstr>나눔고딕 ExtraBold</vt:lpstr>
      <vt:lpstr>타이포_쌍문동 B</vt:lpstr>
      <vt:lpstr>210 국민체조 L</vt:lpstr>
      <vt:lpstr>210 씨앗 B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정소연</dc:creator>
  <cp:lastModifiedBy>정소연</cp:lastModifiedBy>
  <cp:revision>32</cp:revision>
  <dcterms:created xsi:type="dcterms:W3CDTF">2019-04-30T10:57:39Z</dcterms:created>
  <dcterms:modified xsi:type="dcterms:W3CDTF">2019-05-08T13:27:14Z</dcterms:modified>
</cp:coreProperties>
</file>